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774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746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486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128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4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696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086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236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313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578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104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CC1A-6E0B-4244-AA66-6CEEAD125866}" type="datetimeFigureOut">
              <a:rPr lang="es-CO" smtClean="0"/>
              <a:t>1/02/2018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05B49-A7D8-49CE-9C5A-E1A77DCDFC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058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2.png"/><Relationship Id="rId21" Type="http://schemas.openxmlformats.org/officeDocument/2006/relationships/slide" Target="slide11.xml"/><Relationship Id="rId42" Type="http://schemas.openxmlformats.org/officeDocument/2006/relationships/image" Target="../media/image20.png"/><Relationship Id="rId47" Type="http://schemas.openxmlformats.org/officeDocument/2006/relationships/slide" Target="slide24.xml"/><Relationship Id="rId63" Type="http://schemas.openxmlformats.org/officeDocument/2006/relationships/slide" Target="slide32.xml"/><Relationship Id="rId68" Type="http://schemas.openxmlformats.org/officeDocument/2006/relationships/image" Target="../media/image33.png"/><Relationship Id="rId2" Type="http://schemas.openxmlformats.org/officeDocument/2006/relationships/slide" Target="slide2.xml"/><Relationship Id="rId16" Type="http://schemas.openxmlformats.org/officeDocument/2006/relationships/image" Target="../media/image7.png"/><Relationship Id="rId29" Type="http://schemas.openxmlformats.org/officeDocument/2006/relationships/slide" Target="slide15.xml"/><Relationship Id="rId11" Type="http://schemas.openxmlformats.org/officeDocument/2006/relationships/slide" Target="slide6.xml"/><Relationship Id="rId24" Type="http://schemas.openxmlformats.org/officeDocument/2006/relationships/image" Target="../media/image11.png"/><Relationship Id="rId32" Type="http://schemas.openxmlformats.org/officeDocument/2006/relationships/image" Target="../media/image15.png"/><Relationship Id="rId37" Type="http://schemas.openxmlformats.org/officeDocument/2006/relationships/slide" Target="slide19.xml"/><Relationship Id="rId40" Type="http://schemas.openxmlformats.org/officeDocument/2006/relationships/image" Target="../media/image19.png"/><Relationship Id="rId45" Type="http://schemas.openxmlformats.org/officeDocument/2006/relationships/slide" Target="slide23.xml"/><Relationship Id="rId53" Type="http://schemas.openxmlformats.org/officeDocument/2006/relationships/slide" Target="slide27.xml"/><Relationship Id="rId58" Type="http://schemas.openxmlformats.org/officeDocument/2006/relationships/image" Target="../media/image28.png"/><Relationship Id="rId66" Type="http://schemas.openxmlformats.org/officeDocument/2006/relationships/image" Target="../media/image32.png"/><Relationship Id="rId74" Type="http://schemas.openxmlformats.org/officeDocument/2006/relationships/image" Target="../media/image36.png"/><Relationship Id="rId5" Type="http://schemas.openxmlformats.org/officeDocument/2006/relationships/slide" Target="slide3.xml"/><Relationship Id="rId61" Type="http://schemas.openxmlformats.org/officeDocument/2006/relationships/slide" Target="slide31.xml"/><Relationship Id="rId19" Type="http://schemas.openxmlformats.org/officeDocument/2006/relationships/slide" Target="slide10.xml"/><Relationship Id="rId14" Type="http://schemas.openxmlformats.org/officeDocument/2006/relationships/image" Target="../media/image6.png"/><Relationship Id="rId22" Type="http://schemas.openxmlformats.org/officeDocument/2006/relationships/image" Target="../media/image10.png"/><Relationship Id="rId27" Type="http://schemas.openxmlformats.org/officeDocument/2006/relationships/slide" Target="slide14.xml"/><Relationship Id="rId30" Type="http://schemas.openxmlformats.org/officeDocument/2006/relationships/image" Target="../media/image14.png"/><Relationship Id="rId35" Type="http://schemas.openxmlformats.org/officeDocument/2006/relationships/slide" Target="slide18.xml"/><Relationship Id="rId43" Type="http://schemas.openxmlformats.org/officeDocument/2006/relationships/slide" Target="slide22.xml"/><Relationship Id="rId48" Type="http://schemas.openxmlformats.org/officeDocument/2006/relationships/image" Target="../media/image23.png"/><Relationship Id="rId56" Type="http://schemas.openxmlformats.org/officeDocument/2006/relationships/image" Target="../media/image27.png"/><Relationship Id="rId64" Type="http://schemas.openxmlformats.org/officeDocument/2006/relationships/image" Target="../media/image31.png"/><Relationship Id="rId69" Type="http://schemas.openxmlformats.org/officeDocument/2006/relationships/slide" Target="slide35.xml"/><Relationship Id="rId8" Type="http://schemas.openxmlformats.org/officeDocument/2006/relationships/image" Target="../media/image3.png"/><Relationship Id="rId51" Type="http://schemas.openxmlformats.org/officeDocument/2006/relationships/slide" Target="slide26.xml"/><Relationship Id="rId72" Type="http://schemas.openxmlformats.org/officeDocument/2006/relationships/image" Target="../media/image35.png"/><Relationship Id="rId3" Type="http://schemas.openxmlformats.org/officeDocument/2006/relationships/image" Target="../media/image1.png"/><Relationship Id="rId12" Type="http://schemas.openxmlformats.org/officeDocument/2006/relationships/image" Target="../media/image5.png"/><Relationship Id="rId17" Type="http://schemas.openxmlformats.org/officeDocument/2006/relationships/slide" Target="slide9.xml"/><Relationship Id="rId25" Type="http://schemas.openxmlformats.org/officeDocument/2006/relationships/slide" Target="slide13.xml"/><Relationship Id="rId33" Type="http://schemas.openxmlformats.org/officeDocument/2006/relationships/slide" Target="slide17.xml"/><Relationship Id="rId38" Type="http://schemas.openxmlformats.org/officeDocument/2006/relationships/image" Target="../media/image18.png"/><Relationship Id="rId46" Type="http://schemas.openxmlformats.org/officeDocument/2006/relationships/image" Target="../media/image22.png"/><Relationship Id="rId59" Type="http://schemas.openxmlformats.org/officeDocument/2006/relationships/slide" Target="slide30.xml"/><Relationship Id="rId67" Type="http://schemas.openxmlformats.org/officeDocument/2006/relationships/slide" Target="slide34.xml"/><Relationship Id="rId20" Type="http://schemas.openxmlformats.org/officeDocument/2006/relationships/image" Target="../media/image9.png"/><Relationship Id="rId41" Type="http://schemas.openxmlformats.org/officeDocument/2006/relationships/slide" Target="slide21.xml"/><Relationship Id="rId54" Type="http://schemas.openxmlformats.org/officeDocument/2006/relationships/image" Target="../media/image26.png"/><Relationship Id="rId62" Type="http://schemas.openxmlformats.org/officeDocument/2006/relationships/image" Target="../media/image30.png"/><Relationship Id="rId70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5" Type="http://schemas.openxmlformats.org/officeDocument/2006/relationships/slide" Target="slide8.xml"/><Relationship Id="rId23" Type="http://schemas.openxmlformats.org/officeDocument/2006/relationships/slide" Target="slide12.xml"/><Relationship Id="rId28" Type="http://schemas.openxmlformats.org/officeDocument/2006/relationships/image" Target="../media/image13.png"/><Relationship Id="rId36" Type="http://schemas.openxmlformats.org/officeDocument/2006/relationships/image" Target="../media/image17.png"/><Relationship Id="rId49" Type="http://schemas.openxmlformats.org/officeDocument/2006/relationships/slide" Target="slide25.xml"/><Relationship Id="rId57" Type="http://schemas.openxmlformats.org/officeDocument/2006/relationships/slide" Target="slide29.xml"/><Relationship Id="rId10" Type="http://schemas.openxmlformats.org/officeDocument/2006/relationships/image" Target="../media/image4.png"/><Relationship Id="rId31" Type="http://schemas.openxmlformats.org/officeDocument/2006/relationships/slide" Target="slide16.xml"/><Relationship Id="rId44" Type="http://schemas.openxmlformats.org/officeDocument/2006/relationships/image" Target="../media/image21.png"/><Relationship Id="rId52" Type="http://schemas.openxmlformats.org/officeDocument/2006/relationships/image" Target="../media/image25.png"/><Relationship Id="rId60" Type="http://schemas.openxmlformats.org/officeDocument/2006/relationships/image" Target="../media/image29.png"/><Relationship Id="rId65" Type="http://schemas.openxmlformats.org/officeDocument/2006/relationships/slide" Target="slide33.xml"/><Relationship Id="rId73" Type="http://schemas.openxmlformats.org/officeDocument/2006/relationships/slide" Target="slide37.xml"/><Relationship Id="rId4" Type="http://schemas.microsoft.com/office/2007/relationships/hdphoto" Target="../media/hdphoto1.wdp"/><Relationship Id="rId9" Type="http://schemas.openxmlformats.org/officeDocument/2006/relationships/slide" Target="slide5.xml"/><Relationship Id="rId13" Type="http://schemas.openxmlformats.org/officeDocument/2006/relationships/slide" Target="slide7.xml"/><Relationship Id="rId18" Type="http://schemas.openxmlformats.org/officeDocument/2006/relationships/image" Target="../media/image8.png"/><Relationship Id="rId39" Type="http://schemas.openxmlformats.org/officeDocument/2006/relationships/slide" Target="slide20.xml"/><Relationship Id="rId34" Type="http://schemas.openxmlformats.org/officeDocument/2006/relationships/image" Target="../media/image16.png"/><Relationship Id="rId50" Type="http://schemas.openxmlformats.org/officeDocument/2006/relationships/image" Target="../media/image24.png"/><Relationship Id="rId55" Type="http://schemas.openxmlformats.org/officeDocument/2006/relationships/slide" Target="slide28.xml"/><Relationship Id="rId7" Type="http://schemas.openxmlformats.org/officeDocument/2006/relationships/slide" Target="slide4.xml"/><Relationship Id="rId71" Type="http://schemas.openxmlformats.org/officeDocument/2006/relationships/slide" Target="slide3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45562" y="89661"/>
            <a:ext cx="7252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ALCANZA UNA ESTRELLA</a:t>
            </a:r>
            <a:endParaRPr lang="es-E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-3132856" y="3644904"/>
            <a:ext cx="2952328" cy="2396728"/>
          </a:xfrm>
          <a:prstGeom prst="star5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5400" dirty="0" smtClean="0">
                <a:latin typeface="Arial Black" pitchFamily="34" charset="0"/>
              </a:rPr>
              <a:t>36</a:t>
            </a:r>
            <a:endParaRPr lang="es-CO" sz="5400" dirty="0">
              <a:latin typeface="Arial Black" pitchFamily="34" charset="0"/>
            </a:endParaRPr>
          </a:p>
        </p:txBody>
      </p:sp>
      <p:pic>
        <p:nvPicPr>
          <p:cNvPr id="102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1150253" cy="10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003" y="980729"/>
            <a:ext cx="1108906" cy="10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137" y="980729"/>
            <a:ext cx="1260908" cy="10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76" y="980729"/>
            <a:ext cx="1160797" cy="10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811" y="980728"/>
            <a:ext cx="1210498" cy="10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418" y="980728"/>
            <a:ext cx="1235035" cy="108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536" y="939435"/>
            <a:ext cx="1200061" cy="112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hlinkClick r:id="rId17" action="ppaction://hlinksldjump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44" y="2060849"/>
            <a:ext cx="1043853" cy="972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>
            <a:hlinkClick r:id="rId19" action="ppaction://hlinksldjump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944" y="2072370"/>
            <a:ext cx="936800" cy="961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>
            <a:hlinkClick r:id="rId21" action="ppaction://hlinksldjump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466" y="2072371"/>
            <a:ext cx="1155414" cy="961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>
            <a:hlinkClick r:id="rId23" action="ppaction://hlinksldjump"/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808" y="2072544"/>
            <a:ext cx="1076362" cy="961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>
            <a:hlinkClick r:id="rId25" action="ppaction://hlinksldjump"/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4" y="2050004"/>
            <a:ext cx="1128085" cy="1008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>
            <a:hlinkClick r:id="rId27" action="ppaction://hlinksldjump"/>
          </p:cNvPr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180" y="2048378"/>
            <a:ext cx="1100580" cy="1010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>
            <a:hlinkClick r:id="rId29" action="ppaction://hlinksldjump"/>
          </p:cNvPr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720" y="2072370"/>
            <a:ext cx="1067193" cy="898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>
            <a:hlinkClick r:id="rId31" action="ppaction://hlinksldjump"/>
          </p:cNvPr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380" y="2050004"/>
            <a:ext cx="1029903" cy="934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>
            <a:hlinkClick r:id="rId33" action="ppaction://hlinksldjump"/>
          </p:cNvPr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1" y="3101594"/>
            <a:ext cx="1153885" cy="982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>
            <a:hlinkClick r:id="rId35" action="ppaction://hlinksldjump"/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458" y="3111504"/>
            <a:ext cx="1019772" cy="96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>
            <a:hlinkClick r:id="rId37" action="ppaction://hlinksldjump"/>
          </p:cNvPr>
          <p:cNvPicPr>
            <a:picLocks noChangeAspect="1" noChangeArrowheads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845" y="3101593"/>
            <a:ext cx="1053035" cy="94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>
            <a:hlinkClick r:id="rId39" action="ppaction://hlinksldjump"/>
          </p:cNvPr>
          <p:cNvPicPr>
            <a:picLocks noChangeAspect="1" noChangeArrowheads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703" y="3082736"/>
            <a:ext cx="1264329" cy="1020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>
            <a:hlinkClick r:id="rId41" action="ppaction://hlinksldjump"/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468" y="3068960"/>
            <a:ext cx="10287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>
            <a:hlinkClick r:id="rId43" action="ppaction://hlinksldjump"/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37" y="3026097"/>
            <a:ext cx="117157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>
            <a:hlinkClick r:id="rId45" action="ppaction://hlinksldjump"/>
          </p:cNvPr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395" y="2996952"/>
            <a:ext cx="12668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8" name="Picture 24">
            <a:hlinkClick r:id="rId47" action="ppaction://hlinksldjump"/>
          </p:cNvPr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1" y="4178304"/>
            <a:ext cx="124777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>
            <a:hlinkClick r:id="rId49" action="ppaction://hlinksldjump"/>
          </p:cNvPr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151822"/>
            <a:ext cx="12001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>
            <a:hlinkClick r:id="rId51" action="ppaction://hlinksldjump"/>
          </p:cNvPr>
          <p:cNvPicPr>
            <a:picLocks noChangeAspect="1" noChangeArrowheads="1"/>
          </p:cNvPicPr>
          <p:nvPr/>
        </p:nvPicPr>
        <p:blipFill>
          <a:blip r:embed="rId5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135776"/>
            <a:ext cx="126682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1" name="Picture 27">
            <a:hlinkClick r:id="rId53" action="ppaction://hlinksldjump"/>
          </p:cNvPr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126251"/>
            <a:ext cx="12668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>
            <a:hlinkClick r:id="rId55" action="ppaction://hlinksldjump"/>
          </p:cNvPr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145301"/>
            <a:ext cx="12573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3" name="Picture 29">
            <a:hlinkClick r:id="rId57" action="ppaction://hlinksldjump"/>
          </p:cNvPr>
          <p:cNvPicPr>
            <a:picLocks noChangeAspect="1" noChangeArrowheads="1"/>
          </p:cNvPicPr>
          <p:nvPr/>
        </p:nvPicPr>
        <p:blipFill>
          <a:blip r:embed="rId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154826"/>
            <a:ext cx="132397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>
            <a:hlinkClick r:id="rId59" action="ppaction://hlinksldjump"/>
          </p:cNvPr>
          <p:cNvPicPr>
            <a:picLocks noChangeAspect="1" noChangeArrowheads="1"/>
          </p:cNvPicPr>
          <p:nvPr/>
        </p:nvPicPr>
        <p:blipFill>
          <a:blip r:embed="rId6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144945"/>
            <a:ext cx="11620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5" name="Picture 31">
            <a:hlinkClick r:id="rId61" action="ppaction://hlinksldjump"/>
          </p:cNvPr>
          <p:cNvPicPr>
            <a:picLocks noChangeAspect="1" noChangeArrowheads="1"/>
          </p:cNvPicPr>
          <p:nvPr/>
        </p:nvPicPr>
        <p:blipFill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03" y="5395722"/>
            <a:ext cx="12668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6" name="Picture 32">
            <a:hlinkClick r:id="rId63" action="ppaction://hlinksldjump"/>
          </p:cNvPr>
          <p:cNvPicPr>
            <a:picLocks noChangeAspect="1" noChangeArrowheads="1"/>
          </p:cNvPicPr>
          <p:nvPr/>
        </p:nvPicPr>
        <p:blipFill>
          <a:blip r:embed="rId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38" y="5367147"/>
            <a:ext cx="121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7" name="Picture 33">
            <a:hlinkClick r:id="rId65" action="ppaction://hlinksldjump"/>
          </p:cNvPr>
          <p:cNvPicPr>
            <a:picLocks noChangeAspect="1" noChangeArrowheads="1"/>
          </p:cNvPicPr>
          <p:nvPr/>
        </p:nvPicPr>
        <p:blipFill>
          <a:blip r:embed="rId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168" y="5381434"/>
            <a:ext cx="10953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34">
            <a:hlinkClick r:id="rId67" action="ppaction://hlinksldjump"/>
          </p:cNvPr>
          <p:cNvPicPr>
            <a:picLocks noChangeAspect="1" noChangeArrowheads="1"/>
          </p:cNvPicPr>
          <p:nvPr/>
        </p:nvPicPr>
        <p:blipFill>
          <a:blip r:embed="rId6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796" y="5376672"/>
            <a:ext cx="123825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9" name="Picture 35">
            <a:hlinkClick r:id="rId69" action="ppaction://hlinksldjump"/>
          </p:cNvPr>
          <p:cNvPicPr>
            <a:picLocks noChangeAspect="1" noChangeArrowheads="1"/>
          </p:cNvPicPr>
          <p:nvPr/>
        </p:nvPicPr>
        <p:blipFill>
          <a:blip r:embed="rId7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392" y="5419534"/>
            <a:ext cx="117157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0" name="Picture 36">
            <a:hlinkClick r:id="rId71" action="ppaction://hlinksldjump"/>
          </p:cNvPr>
          <p:cNvPicPr>
            <a:picLocks noChangeAspect="1" noChangeArrowheads="1"/>
          </p:cNvPicPr>
          <p:nvPr/>
        </p:nvPicPr>
        <p:blipFill>
          <a:blip r:embed="rId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761" y="5406998"/>
            <a:ext cx="1200150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37">
            <a:hlinkClick r:id="rId73" action="ppaction://hlinksldjump"/>
          </p:cNvPr>
          <p:cNvPicPr>
            <a:picLocks noChangeAspect="1" noChangeArrowheads="1"/>
          </p:cNvPicPr>
          <p:nvPr/>
        </p:nvPicPr>
        <p:blipFill>
          <a:blip r:embed="rId7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362" y="5401455"/>
            <a:ext cx="1181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262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N°9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es un ángulo y cómo se clasifican?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573016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Un ángulo es la unión de dos semirrectas con el mismo punto de origen y se clasifican en agudos, rectos, obtusos, llanos y giro.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N°10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¿Cuándo se dice que un ángulo es llano, justifica tu respuesta?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722256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Un ángulo es llano cuando mide exactamente 180 grados, por ejemplo las manecillas del reloj marcando las 12 y 30.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N°11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¿Cuándo se dice que un triángulo es equilátero y cuál es la medida de sus ángulos?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722256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Un triángulo es equilátero cuando sus tres lados son iguales y sus ángulos miden 60° 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N°12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dice el teorema de los ángulos interiores de un triángulo?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947572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El teorema dice que cualesquiera triangulo la suma de las medidas de sus tres ángulos es 180°.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N°13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¿Es correcto afirmar que un cuadrado es un rectángulo y por qué?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875564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Sí es correcto, porque la definición de rectángulo es cuadrilátero con sus ángulos rectos.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N°14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1196752"/>
            <a:ext cx="8490925" cy="30162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800" dirty="0" smtClean="0">
                <a:latin typeface="Bodoni MT Black" pitchFamily="18" charset="0"/>
              </a:rPr>
              <a:t>¿Cuál es el volumen de una alberca de forma paralelepípedo cuyas dimensiones son 3m de largo, 2m de ancho y 1,5m de alto ?</a:t>
            </a:r>
            <a:endParaRPr lang="es-CO" sz="38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4319225"/>
            <a:ext cx="8418917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9 m cúbicos, ya que el volumen de un paralelepípedo se calcula multiplicando sus dimensiones.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949280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N°15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412776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¿Cuándo dos rectas m y l se dicen perpendiculares, justifica tu respuesta?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722256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Dos rectas se dicen perpendiculares cuando se cortan formando ángulos rectos, ejemplo las paredes y el piso.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N°16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</a:t>
            </a:r>
            <a:r>
              <a:rPr lang="es-CO" sz="4000" dirty="0" smtClean="0">
                <a:latin typeface="Bodoni MT Black" pitchFamily="18" charset="0"/>
              </a:rPr>
              <a:t>Cuál es el área de un terreno triangular de 12 metros de largo y 6 metros de ancho?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947572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36 metros cuadrados, porque el área de un triángulo es la mitad del área de un rectángulo.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N°17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1167711"/>
            <a:ext cx="8496944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600" dirty="0" smtClean="0">
                <a:latin typeface="Bodoni MT Black" pitchFamily="18" charset="0"/>
              </a:rPr>
              <a:t>¿Cuántos litros aproximadamente se necesitan para llenar un balde de forma cilíndrica de altura 40cm y radio 10 ?</a:t>
            </a:r>
            <a:endParaRPr lang="es-CO" sz="36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3645024"/>
            <a:ext cx="8496944" cy="243143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000" dirty="0" smtClean="0">
                <a:latin typeface="Bodoni MT Black" pitchFamily="18" charset="0"/>
              </a:rPr>
              <a:t>Se necesitan 12,6 litros aproximadamente, porque el volumen del cilindro es 100por 40por 3,14 igual 12560 cm cúbicos y sabemos que un litro es 1000 cm cúbicos</a:t>
            </a:r>
            <a:r>
              <a:rPr lang="es-CO" sz="3000" dirty="0" smtClean="0">
                <a:latin typeface="Bodoni MT Black" pitchFamily="18" charset="0"/>
              </a:rPr>
              <a:t>.</a:t>
            </a:r>
            <a:endParaRPr lang="es-CO" sz="30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8273" y="6124977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N°18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1363702"/>
            <a:ext cx="8496944" cy="27853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500" dirty="0" smtClean="0">
                <a:latin typeface="Bodoni MT Black" pitchFamily="18" charset="0"/>
              </a:rPr>
              <a:t>Se necesita improvisar un cuadrilátero de boxeo colocando tres cuerdas, sí dicho cuadrilátero tiene 5m por 3m de ancho, ¿Cuántos metros de cuerda se necesitan?</a:t>
            </a:r>
            <a:endParaRPr lang="es-CO" sz="35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4584030"/>
            <a:ext cx="8483949" cy="107721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Se necesitan 48m de cuerda, ya que el perímetro es 16m por tres cuerdas.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77272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N°1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¿Cuáles son las posiciones relativas de dos rectas m y l, cualesquiera?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722256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Al observar dos rectas en el plano puede ocurrir que las rectas sean PARALELAS, SECANTES O PERPENDICULARES.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89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N°19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diferencia hay entre volumen y capacidad?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501008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El volumen es el espacio que ocupa un cuerpo en el espacio, mientras la capacidad es la cantidad de fluido que puede almacenar.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N°20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340768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dice el teorema de Pitágoras y a que figura geométrica se puede aplicar?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619470"/>
            <a:ext cx="8136904" cy="196977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000" dirty="0" smtClean="0">
                <a:latin typeface="Bodoni MT Black" pitchFamily="18" charset="0"/>
              </a:rPr>
              <a:t>Los cuadrados sobre la hipotenusa es igual a la suma de los cuadrados sobre los catetos y solo se puede aplicar a los triángulos rectángulos.</a:t>
            </a:r>
            <a:endParaRPr lang="es-CO" sz="30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707904" y="5661248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 21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es un trapecio y como se calcula su área?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190324"/>
            <a:ext cx="8136904" cy="289310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000" dirty="0" smtClean="0">
                <a:latin typeface="Bodoni MT Black" pitchFamily="18" charset="0"/>
              </a:rPr>
              <a:t>Es un cuadrilátero con dos lados paralelos llamados base mayor y base menor y dos lados no paralelos. Su área es la </a:t>
            </a:r>
            <a:r>
              <a:rPr lang="es-CO" sz="3000" dirty="0" smtClean="0">
                <a:latin typeface="Bodoni MT Black" pitchFamily="18" charset="0"/>
              </a:rPr>
              <a:t>s</a:t>
            </a:r>
            <a:r>
              <a:rPr lang="es-CO" sz="3000" dirty="0" smtClean="0">
                <a:latin typeface="Bodoni MT Black" pitchFamily="18" charset="0"/>
              </a:rPr>
              <a:t>emisuma de sus bases por la altura que es la distancia entre las paralelas.</a:t>
            </a:r>
            <a:endParaRPr lang="es-CO" sz="30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6021288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° 22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¿Cuándo un triángulo se dice que es isósceles?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722256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Un triángulo es isósceles cuando tiene dos lados iguales y sus ángulos adyacentes también iguales.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° 23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¿Cuándo un triángulo se dice que es oblicuángulo y cómo se clasifican?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722256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Un triángulo oblicuángulo es aquel que no tiene ángulos rectos y pueden ser acutángulos y/o obtusángulos.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N°24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relación hay entre el volumen del cono y el volumen del cilindro?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722256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El volumen del con es la tercera parte del volumen de un cilindro con las mismas dimensiones.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N°25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5" y="1340768"/>
            <a:ext cx="8274900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¿Cuál es perímetro de un triángulo rectángulo cuya base es 8m y su altura es 6m 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5" y="3501008"/>
            <a:ext cx="8352928" cy="243143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000" dirty="0" smtClean="0">
                <a:latin typeface="Bodoni MT Black" pitchFamily="18" charset="0"/>
              </a:rPr>
              <a:t>El perímetro es 24m, porque se aplica el teorema de Pitágoras para encontrar el lado faltante que es la hipotenusa y finalmente se suman los lados.</a:t>
            </a:r>
            <a:endParaRPr lang="es-CO" sz="30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949280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N°26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1628800"/>
            <a:ext cx="8418917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cantidad de cuerda se necesitaría para bordear una circunferencia de 5m de radio 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3722256"/>
            <a:ext cx="849694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Se necesitan 31,4 m de cuerda, porque el perímetro de una circunferencia es dos veces el radio por Pi.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N°27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1340768"/>
            <a:ext cx="8346909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¿Sí el volumen de un cubo es de 64 metros cúbicos, entonces cuántos metros mide cada lado de dicho cubo 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4295998"/>
            <a:ext cx="8424936" cy="107721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El lado del cubo debe ser 4m, porque 4m al cubo da 64m cúbicos.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N°28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es un segmento y qué lo diferencia de una recta?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722256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Un segmento es una parte de la recta y se diferencia en que el segmento tiene medida y la recta no.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N°2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diferencia hay entre los conceptos de perímetro y área?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284984"/>
            <a:ext cx="8136904" cy="255454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El perímetro es la medida de unidades métricas de una distancia. El área es la medida de las unidades cuadradas necesarias para cubrir una superficie.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949280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N°29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26876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</a:t>
            </a:r>
            <a:r>
              <a:rPr lang="es-CO" sz="4000" dirty="0" smtClean="0">
                <a:latin typeface="Bodoni MT Black" pitchFamily="18" charset="0"/>
              </a:rPr>
              <a:t>Cuál es la fórmula para calcular el área de un rombo y explica su lógica?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356992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La fórmula es el producto de sus diagonales entre dos, porque sí completamos un rectángulo el rombo resulta ser la mitad.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92564" y="4602531"/>
            <a:ext cx="9715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N°30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¿Es posible afirmar que un rombo es un cuadrado?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722256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No, porque el rombo tiene cuatro lados iguales, pero sus ángulos no son rectos.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N°31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1268760"/>
            <a:ext cx="8346909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600" dirty="0" smtClean="0">
                <a:latin typeface="Bodoni MT Black" pitchFamily="18" charset="0"/>
              </a:rPr>
              <a:t>¿Qué dice el teorema de los ángulos interiores para los cuadriláteros. Argumenta tu respuesta?</a:t>
            </a:r>
            <a:endParaRPr lang="es-CO" sz="36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3887177"/>
            <a:ext cx="8346909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La suma de los ángulos interiores de un cuadrilátero suman 360°, porque un cuadrilátero está formado al menos por dos triángulos, es decir 180+180.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949280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N°32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1218434"/>
            <a:ext cx="8136904" cy="24314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800" dirty="0" smtClean="0">
                <a:latin typeface="Bodoni MT Black" pitchFamily="18" charset="0"/>
              </a:rPr>
              <a:t>¿Por qué es correcto afirmar que las paredes y el piso del salón de clases son perpendiculares?</a:t>
            </a:r>
            <a:endParaRPr lang="es-CO" sz="38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9552" y="4007966"/>
            <a:ext cx="8136904" cy="107721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Son perpendiculares porque forman entre sí un ángulo recto (90°).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494643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N°33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1268760"/>
            <a:ext cx="8136904" cy="28623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</a:t>
            </a:r>
            <a:r>
              <a:rPr lang="es-CO" sz="4000" dirty="0" smtClean="0">
                <a:latin typeface="Bodoni MT Black" pitchFamily="18" charset="0"/>
              </a:rPr>
              <a:t>Cuál es el área de la zona sombreada en la siguiente figura?</a:t>
            </a:r>
          </a:p>
          <a:p>
            <a:pPr algn="just"/>
            <a:endParaRPr lang="es-CO" sz="4000" dirty="0">
              <a:latin typeface="Bodoni MT Black" pitchFamily="18" charset="0"/>
            </a:endParaRPr>
          </a:p>
          <a:p>
            <a:pPr algn="just"/>
            <a:endParaRPr lang="es-CO" sz="2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4293096"/>
            <a:ext cx="8136904" cy="147732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000" dirty="0" smtClean="0">
                <a:latin typeface="Bodoni MT Black" pitchFamily="18" charset="0"/>
              </a:rPr>
              <a:t>R// </a:t>
            </a:r>
            <a:r>
              <a:rPr lang="es-CO" sz="3000" dirty="0" smtClean="0">
                <a:latin typeface="Bodoni MT Black" pitchFamily="18" charset="0"/>
              </a:rPr>
              <a:t>El área sombreada es 44m cuadrados, porque el área total es 50 y le restamos el área del rombo que es 6.</a:t>
            </a:r>
            <a:endParaRPr lang="es-CO" sz="30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16992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402" y="2564904"/>
            <a:ext cx="2807766" cy="1478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N°34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67544" y="1203685"/>
            <a:ext cx="8136904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¿Es posible dibujar un triángulo que sea rectángulo y equilátero a la vez, justifica tu respuesta?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67544" y="3959185"/>
            <a:ext cx="8136904" cy="240065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000" dirty="0" smtClean="0">
                <a:latin typeface="Bodoni MT Black" pitchFamily="18" charset="0"/>
              </a:rPr>
              <a:t>R// </a:t>
            </a:r>
            <a:r>
              <a:rPr lang="es-CO" sz="3000" dirty="0" smtClean="0">
                <a:latin typeface="Bodoni MT Black" pitchFamily="18" charset="0"/>
              </a:rPr>
              <a:t>No es posible, porque un triangulo rectángulo tiene un ángulo de 90° y es imposible que los otros dos ángulos midan 90° ya que la suma de los tres debe dar 180°.</a:t>
            </a:r>
            <a:endParaRPr lang="es-CO" sz="30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4067944" y="6021288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N°35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¿Cuál es el área de un triángulo rectángulo isósceles de 8cm de cateto?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722256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32 centímetros cuadrados, porque el triángulo  isósceles tiene dos lados iguales que coinciden con la base y altura, es decir 64 entre 2.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</a:t>
            </a:r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N°36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¿Cómo se clasifican los triángulos según la medida de sus ángulos?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722256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</a:t>
            </a:r>
            <a:r>
              <a:rPr lang="es-CO" sz="3200" dirty="0" smtClean="0">
                <a:latin typeface="Bodoni MT Black" pitchFamily="18" charset="0"/>
              </a:rPr>
              <a:t>Se clasifican en Rectángulos(ángulo recto), Acutángulo(ángulo agudo) y Obtusángulo(ángulo obtuso).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N°3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196752"/>
            <a:ext cx="8136904" cy="2554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¿Cuál es el perímetro de un rectángulo cuyas dimensiones son 10 m de largo y 5 m de ancho?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4163596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30 m, porque la suma de las dimensiones es 15m y son dos dimensiones iguales.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6021288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N°4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¿Cómo se calcula el volumen de un sólido geométrico de forma cilíndrica?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968477"/>
            <a:ext cx="8136904" cy="169277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Se debe calcular el área del circulo de la base (Pi r</a:t>
            </a:r>
            <a:r>
              <a:rPr lang="es-CO" sz="3600" dirty="0" smtClean="0">
                <a:latin typeface="Bodoni MT Black" pitchFamily="18" charset="0"/>
              </a:rPr>
              <a:t>2), y luego multiplicar por la altura (h)</a:t>
            </a:r>
            <a:r>
              <a:rPr lang="es-CO" sz="3200" dirty="0" smtClean="0">
                <a:latin typeface="Bodoni MT Black" pitchFamily="18" charset="0"/>
              </a:rPr>
              <a:t>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N°5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340768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¿Cuándo dos rectas dos rectas m y l se dicen paralelas, justifica tu respuesta?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429000"/>
            <a:ext cx="8136904" cy="255454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Dos rectas se dicen paralelas cuando son equidistantes, es decir guardan siempre la misma distancia. Ejemplo los lados opuestos de un rectángulo.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6021288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N°6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¿Cuál es el área en función de Pi de un circulo cuyo diámetro es 24 cm?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3722256"/>
            <a:ext cx="8136904" cy="1569660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144 Pi cm cuadrados, porque el radio es la mitad del diámetro (12 cm) y el área es Pi radio al cuadrado.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N°7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628800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¿Qué diferencia hay entre círculo y circunferencia, justifica tu respuesta?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722256"/>
            <a:ext cx="8136904" cy="2062103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El círculo tiene superficie, mientras que la circunferencia sólo es el borde de un círculo, ejemplo un anillo y una moneda.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3923928" y="5818679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C00000"/>
                </a:solidFill>
                <a:latin typeface="Bodoni MT Black" pitchFamily="18" charset="0"/>
              </a:rPr>
              <a:t>ESTRELLA N°8</a:t>
            </a:r>
            <a:endParaRPr lang="es-CO" dirty="0">
              <a:solidFill>
                <a:srgbClr val="C00000"/>
              </a:solidFill>
              <a:latin typeface="Bodoni MT Black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5541" y="1196752"/>
            <a:ext cx="8136904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4000" dirty="0" smtClean="0">
                <a:latin typeface="Bodoni MT Black" pitchFamily="18" charset="0"/>
              </a:rPr>
              <a:t>¿Cuáles son los subconjuntos de la línea recta y en qué se diferencian?</a:t>
            </a:r>
            <a:endParaRPr lang="es-CO" sz="4000" dirty="0">
              <a:latin typeface="Bodoni MT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11560" y="3212976"/>
            <a:ext cx="8136904" cy="3046988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Bodoni MT Black" pitchFamily="18" charset="0"/>
              </a:rPr>
              <a:t>R// Segmento y semirrecta. Se diferencian en que el segmento tiene inicio y fin, es decir se puede medir; en cambio la semirrecta tiene inicio y va al infinito, es decir imposible de medir,</a:t>
            </a:r>
            <a:endParaRPr lang="es-CO" sz="3200" dirty="0">
              <a:latin typeface="Bodoni MT Black" pitchFamily="18" charset="0"/>
            </a:endParaRPr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4061925" y="6142715"/>
            <a:ext cx="1224136" cy="64807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432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1534</Words>
  <Application>Microsoft Office PowerPoint</Application>
  <PresentationFormat>Presentación en pantalla (4:3)</PresentationFormat>
  <Paragraphs>110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8" baseType="lpstr">
      <vt:lpstr>Tema de Office</vt:lpstr>
      <vt:lpstr>Presentación de PowerPoint</vt:lpstr>
      <vt:lpstr>ESTRELLA N°1</vt:lpstr>
      <vt:lpstr>ESTRELLA N°2</vt:lpstr>
      <vt:lpstr>ESTRELLA N°3</vt:lpstr>
      <vt:lpstr>ESTRELLA N°4</vt:lpstr>
      <vt:lpstr>ESTRELLA N°5</vt:lpstr>
      <vt:lpstr>ESTRELLA N°6</vt:lpstr>
      <vt:lpstr>ESTRELLA N°7</vt:lpstr>
      <vt:lpstr>ESTRELLA N°8</vt:lpstr>
      <vt:lpstr>ESTRELLA N°9</vt:lpstr>
      <vt:lpstr>ESTRELLA N°10</vt:lpstr>
      <vt:lpstr>ESTRELLA N°11</vt:lpstr>
      <vt:lpstr>ESTRELLA N°12</vt:lpstr>
      <vt:lpstr>ESTRELLA N°13</vt:lpstr>
      <vt:lpstr>ESTRELLA N°14</vt:lpstr>
      <vt:lpstr>ESTRELLA N°15</vt:lpstr>
      <vt:lpstr>ESTRELLA N°16</vt:lpstr>
      <vt:lpstr>ESTRELLA N°17</vt:lpstr>
      <vt:lpstr>ESTRELLA N°18</vt:lpstr>
      <vt:lpstr>ESTRELLA N°19</vt:lpstr>
      <vt:lpstr>ESTRELLA N°20</vt:lpstr>
      <vt:lpstr>ESTRELLA N° 21</vt:lpstr>
      <vt:lpstr>ESTRELLA N° 22</vt:lpstr>
      <vt:lpstr>ESTRELLA N° 23</vt:lpstr>
      <vt:lpstr>ESTRELLA N°24</vt:lpstr>
      <vt:lpstr>ESTRELLA N°25</vt:lpstr>
      <vt:lpstr>ESTRELLA N°26</vt:lpstr>
      <vt:lpstr>ESTRELLA N°27</vt:lpstr>
      <vt:lpstr>ESTRELLA N°28</vt:lpstr>
      <vt:lpstr>ESTRELLA N°29</vt:lpstr>
      <vt:lpstr>ESTRELLA N°30</vt:lpstr>
      <vt:lpstr>ESTRELLA N°31</vt:lpstr>
      <vt:lpstr>ESTRELLA N°32</vt:lpstr>
      <vt:lpstr>ESTRELLA N°33</vt:lpstr>
      <vt:lpstr>ESTRELLA N°34</vt:lpstr>
      <vt:lpstr>ESTRELLA N°35</vt:lpstr>
      <vt:lpstr>ESTRELLA N°36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Felix Ortiz</dc:creator>
  <cp:lastModifiedBy>Felix Ortiz</cp:lastModifiedBy>
  <cp:revision>29</cp:revision>
  <dcterms:created xsi:type="dcterms:W3CDTF">2018-01-30T15:51:42Z</dcterms:created>
  <dcterms:modified xsi:type="dcterms:W3CDTF">2018-02-02T16:08:43Z</dcterms:modified>
</cp:coreProperties>
</file>